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72" r:id="rId11"/>
    <p:sldId id="273" r:id="rId12"/>
    <p:sldId id="264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58C0-D336-41DD-98FF-A0D9D5420942}" type="datetimeFigureOut">
              <a:rPr lang="pl-PL" smtClean="0"/>
              <a:t>2020-05-13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2A9D-8EED-45ED-8B51-3E29CF395C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454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58C0-D336-41DD-98FF-A0D9D5420942}" type="datetimeFigureOut">
              <a:rPr lang="pl-PL" smtClean="0"/>
              <a:t>2020-05-13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2A9D-8EED-45ED-8B51-3E29CF395C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5637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58C0-D336-41DD-98FF-A0D9D5420942}" type="datetimeFigureOut">
              <a:rPr lang="pl-PL" smtClean="0"/>
              <a:t>2020-05-13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2A9D-8EED-45ED-8B51-3E29CF395C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2231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58C0-D336-41DD-98FF-A0D9D5420942}" type="datetimeFigureOut">
              <a:rPr lang="pl-PL" smtClean="0"/>
              <a:t>2020-05-13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2A9D-8EED-45ED-8B51-3E29CF395C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9447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58C0-D336-41DD-98FF-A0D9D5420942}" type="datetimeFigureOut">
              <a:rPr lang="pl-PL" smtClean="0"/>
              <a:t>2020-05-13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2A9D-8EED-45ED-8B51-3E29CF395C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6210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58C0-D336-41DD-98FF-A0D9D5420942}" type="datetimeFigureOut">
              <a:rPr lang="pl-PL" smtClean="0"/>
              <a:t>2020-05-13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2A9D-8EED-45ED-8B51-3E29CF395C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0767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58C0-D336-41DD-98FF-A0D9D5420942}" type="datetimeFigureOut">
              <a:rPr lang="pl-PL" smtClean="0"/>
              <a:t>2020-05-13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2A9D-8EED-45ED-8B51-3E29CF395C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355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58C0-D336-41DD-98FF-A0D9D5420942}" type="datetimeFigureOut">
              <a:rPr lang="pl-PL" smtClean="0"/>
              <a:t>2020-05-13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2A9D-8EED-45ED-8B51-3E29CF395C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6452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58C0-D336-41DD-98FF-A0D9D5420942}" type="datetimeFigureOut">
              <a:rPr lang="pl-PL" smtClean="0"/>
              <a:t>2020-05-13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2A9D-8EED-45ED-8B51-3E29CF395C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8308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58C0-D336-41DD-98FF-A0D9D5420942}" type="datetimeFigureOut">
              <a:rPr lang="pl-PL" smtClean="0"/>
              <a:t>2020-05-13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2A9D-8EED-45ED-8B51-3E29CF395C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4531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58C0-D336-41DD-98FF-A0D9D5420942}" type="datetimeFigureOut">
              <a:rPr lang="pl-PL" smtClean="0"/>
              <a:t>2020-05-13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2A9D-8EED-45ED-8B51-3E29CF395C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999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258C0-D336-41DD-98FF-A0D9D5420942}" type="datetimeFigureOut">
              <a:rPr lang="pl-PL" smtClean="0"/>
              <a:t>2020-05-13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32A9D-8EED-45ED-8B51-3E29CF395C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187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akademiaczerniaka.pl/kampania-znamie-znam-je/program-do-szkol-ponadgimnazjalnych/film-edukacyjny-dla-uczniow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znamieznamje" TargetMode="External"/><Relationship Id="rId2" Type="http://schemas.openxmlformats.org/officeDocument/2006/relationships/hyperlink" Target="http://www.akademiaczerniaka.pl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836712"/>
            <a:ext cx="6400800" cy="4802088"/>
          </a:xfrm>
        </p:spPr>
        <p:txBody>
          <a:bodyPr/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Znamię! Znam je </a:t>
            </a:r>
          </a:p>
          <a:p>
            <a:r>
              <a:rPr lang="pl-PL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co powinniśmy wiedzieć o czerniaku?</a:t>
            </a: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6876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991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Objawy i rokowania czerniaka</a:t>
            </a:r>
            <a:endParaRPr lang="pl-PL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Czerniak może rozwinąć się, pod wpływem różnych czynników (patrz - czynniki ryzyka), na podłożu już istniejących znamion barwnikowych lub powstać na skórze nie zmienionej. Niepokój budzić powinny </a:t>
            </a:r>
            <a:r>
              <a:rPr 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WSZELKIE!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zmiany dotyczące już istniejących znamion. Do najczęstszych objawów, wymagających konsultacji lekarza (onkolog, chirurg onkolog, dermatolog) należą między innymi:</a:t>
            </a:r>
          </a:p>
          <a:p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zgrubienie</a:t>
            </a:r>
          </a:p>
          <a:p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zaczerwienienie wokół znamienia		</a:t>
            </a:r>
          </a:p>
          <a:p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swędzenie</a:t>
            </a:r>
          </a:p>
          <a:p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krwawienie</a:t>
            </a:r>
          </a:p>
          <a:p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powiększenie</a:t>
            </a:r>
          </a:p>
          <a:p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zmiany zabarwienia</a:t>
            </a:r>
          </a:p>
          <a:p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zmiana kształtu</a:t>
            </a:r>
          </a:p>
          <a:p>
            <a:pPr marL="0" indent="0">
              <a:buNone/>
            </a:pP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964" y="2132856"/>
            <a:ext cx="5148064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65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Miejsca, w których występuje czerniak</a:t>
            </a:r>
            <a:endParaRPr lang="pl-PL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400" dirty="0" smtClean="0"/>
              <a:t>W czerniaku choroba przebiega w zależności od tego, jaką postać przyjął czerniak i gdzie się ulokował. Okazuje się, że ten rodzaj nowotworu pojawia się w najróżniejszych miejscach, dlatego warto oglądać swoje ciało i wyłapywać niepokojące zmiany. </a:t>
            </a:r>
            <a:r>
              <a:rPr lang="pl-PL" sz="1400" b="1" dirty="0" smtClean="0"/>
              <a:t>Miejsca występowania czerniaka</a:t>
            </a:r>
            <a:r>
              <a:rPr lang="pl-PL" sz="1400" dirty="0" smtClean="0"/>
              <a:t> to: błona śluzowa jamy ustnej (podniebienie twarde i miękkie, dziąsła), przełyk, narządy płciowe, okolice odbytu, paznokcie, a nawet powieki. Ta postać raka może pojawić się też w błonie naczyniowej oka (naczyniówce), ciałku rzęskowym oraz tęczówce.</a:t>
            </a:r>
          </a:p>
          <a:p>
            <a:pPr marL="0" indent="0">
              <a:buNone/>
            </a:pPr>
            <a:endParaRPr lang="pl-PL" sz="1400" dirty="0" smtClean="0"/>
          </a:p>
          <a:p>
            <a:pPr marL="0" indent="0">
              <a:buNone/>
            </a:pP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36912"/>
            <a:ext cx="164976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93" y="4005064"/>
            <a:ext cx="2116460" cy="1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453" y="2609310"/>
            <a:ext cx="1694681" cy="132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21" y="4149080"/>
            <a:ext cx="1974726" cy="218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59209"/>
            <a:ext cx="2193032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66213"/>
            <a:ext cx="1944216" cy="172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755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dirty="0"/>
              <a:t>Samobadanie skóry – pierwszy krok w zmianie </a:t>
            </a:r>
            <a:r>
              <a:rPr lang="pl-PL" sz="3600" b="1" dirty="0" err="1"/>
              <a:t>zachowań</a:t>
            </a: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400" dirty="0"/>
              <a:t>Badania opinii Polaków przeprowadzone w kwietniu 2013 roku wykazały, iż 14% badanych w ogóle nie zwraca uwagi na znamiona, a 32% deklaruje, że nie ma żadnych podejrzanych zmian</a:t>
            </a:r>
            <a:r>
              <a:rPr lang="pl-PL" sz="1400" dirty="0" smtClean="0"/>
              <a:t>.</a:t>
            </a:r>
            <a:r>
              <a:rPr lang="pl-PL" sz="1400" dirty="0"/>
              <a:t> </a:t>
            </a:r>
          </a:p>
          <a:p>
            <a:r>
              <a:rPr lang="pl-PL" sz="1400" dirty="0"/>
              <a:t>To oznacza, iż blisko połowa badanych Polaków (46%) nie obserwuje skóry lub nie zwraca uwagi na znamiona</a:t>
            </a:r>
            <a:r>
              <a:rPr lang="pl-PL" sz="1400" dirty="0" smtClean="0"/>
              <a:t>.</a:t>
            </a:r>
            <a:r>
              <a:rPr lang="pl-PL" sz="1400" dirty="0"/>
              <a:t> </a:t>
            </a:r>
          </a:p>
          <a:p>
            <a:r>
              <a:rPr lang="pl-PL" sz="1400" dirty="0"/>
              <a:t>Kluczem wczesnego rozpoznania czerniaka jest dobra znajomość własnego ciała i skóry. Samoocena skóry powinna być wykonywana raz w miesiącu zarówno przez osoby starsze jak i młodzież.</a:t>
            </a:r>
          </a:p>
          <a:p>
            <a:pPr marL="0" indent="0">
              <a:buNone/>
            </a:pPr>
            <a:r>
              <a:rPr lang="pl-PL" sz="1400" dirty="0"/>
              <a:t>Poświęćcie kilka minut, aby poznać Kamilę i Dawida oraz przejść szybki kurs samooceny skóry: </a:t>
            </a:r>
            <a:r>
              <a:rPr lang="pl-PL" sz="1400" u="sng" dirty="0">
                <a:hlinkClick r:id="rId2"/>
              </a:rPr>
              <a:t>http://www.akademiaczerniaka.pl/kampania-znamie-znam-je/program-do-szkol-ponadgimnazjalnych/film-edukacyjny-dla-uczniow/</a:t>
            </a:r>
            <a:endParaRPr lang="pl-PL" sz="1400" dirty="0"/>
          </a:p>
          <a:p>
            <a:pPr marL="0" indent="0">
              <a:buNone/>
            </a:pPr>
            <a:endParaRPr lang="pl-PL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607" y="4149080"/>
            <a:ext cx="254317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035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Złote zasady ochrony przed czerniakiem:</a:t>
            </a:r>
            <a:br>
              <a:rPr lang="pl-PL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pl-PL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400" dirty="0" smtClean="0"/>
          </a:p>
          <a:p>
            <a:r>
              <a:rPr lang="pl-PL" sz="1400" b="1" dirty="0"/>
              <a:t>Nie opalaj się w solarium! </a:t>
            </a:r>
            <a:r>
              <a:rPr lang="pl-PL" sz="1400" dirty="0"/>
              <a:t>– w przypadku młodych ludzi jest to najważniejszy</a:t>
            </a:r>
            <a:r>
              <a:rPr lang="pl-PL" sz="1400" b="1" dirty="0"/>
              <a:t> </a:t>
            </a:r>
            <a:r>
              <a:rPr lang="pl-PL" sz="1400" dirty="0"/>
              <a:t>czynnik wywołujący czerniaki. Planowane jest ograniczenie dostępu do solariów dla osób poniżej 18 roku życia</a:t>
            </a:r>
            <a:r>
              <a:rPr lang="pl-PL" sz="1400" dirty="0" smtClean="0"/>
              <a:t>.</a:t>
            </a:r>
            <a:r>
              <a:rPr lang="pl-PL" sz="1400" dirty="0"/>
              <a:t> </a:t>
            </a:r>
          </a:p>
          <a:p>
            <a:r>
              <a:rPr lang="pl-PL" sz="1400" b="1" dirty="0"/>
              <a:t>Unikaj </a:t>
            </a:r>
            <a:r>
              <a:rPr lang="pl-PL" sz="1400" dirty="0"/>
              <a:t>przebywania w</a:t>
            </a:r>
            <a:r>
              <a:rPr lang="pl-PL" sz="1400" b="1" dirty="0"/>
              <a:t> pełnym słońcu </a:t>
            </a:r>
            <a:r>
              <a:rPr lang="pl-PL" sz="1400" dirty="0"/>
              <a:t>w godzinach </a:t>
            </a:r>
            <a:r>
              <a:rPr lang="pl-PL" sz="1400" dirty="0" smtClean="0"/>
              <a:t>11.00-16.00</a:t>
            </a:r>
            <a:endParaRPr lang="pl-PL" sz="1400" dirty="0"/>
          </a:p>
          <a:p>
            <a:r>
              <a:rPr lang="pl-PL" sz="1400" b="1" dirty="0"/>
              <a:t>Chroń skórę</a:t>
            </a:r>
            <a:r>
              <a:rPr lang="pl-PL" sz="1400" dirty="0"/>
              <a:t>: stosuj filtry UV, noś czapkę i okulary przeciwsłoneczne –</a:t>
            </a:r>
            <a:r>
              <a:rPr lang="pl-PL" sz="1400" b="1" dirty="0"/>
              <a:t> </a:t>
            </a:r>
            <a:r>
              <a:rPr lang="pl-PL" sz="1400" dirty="0"/>
              <a:t>latem nawet</a:t>
            </a:r>
            <a:r>
              <a:rPr lang="pl-PL" sz="1400" b="1" dirty="0"/>
              <a:t> </a:t>
            </a:r>
            <a:r>
              <a:rPr lang="pl-PL" sz="1400" dirty="0"/>
              <a:t>podczas pochmurnych dni należy stosować ochronę. </a:t>
            </a:r>
            <a:r>
              <a:rPr lang="pl-PL" sz="1400" b="1" dirty="0"/>
              <a:t>Pamiętaj ochronie </a:t>
            </a:r>
            <a:r>
              <a:rPr lang="pl-PL" sz="1400" b="1" dirty="0" smtClean="0"/>
              <a:t>także</a:t>
            </a:r>
            <a:endParaRPr lang="pl-PL" sz="1400" dirty="0"/>
          </a:p>
          <a:p>
            <a:r>
              <a:rPr lang="pl-PL" sz="1400" b="1" dirty="0"/>
              <a:t>podczas uprawiania sportu na świeżym powietrzu</a:t>
            </a:r>
            <a:r>
              <a:rPr lang="pl-PL" sz="1400" b="1" dirty="0" smtClean="0"/>
              <a:t>!</a:t>
            </a:r>
            <a:r>
              <a:rPr lang="pl-PL" sz="1400" dirty="0"/>
              <a:t> </a:t>
            </a:r>
          </a:p>
          <a:p>
            <a:r>
              <a:rPr lang="pl-PL" sz="1400" b="1" dirty="0"/>
              <a:t>Raz w miesiącu oglądaj swoją </a:t>
            </a:r>
            <a:r>
              <a:rPr lang="pl-PL" sz="1400" b="1" dirty="0" smtClean="0"/>
              <a:t>skórę</a:t>
            </a:r>
            <a:r>
              <a:rPr lang="pl-PL" sz="1400" dirty="0" smtClean="0"/>
              <a:t> – </a:t>
            </a:r>
            <a:r>
              <a:rPr lang="pl-PL" sz="1400" dirty="0"/>
              <a:t>sprawdź, czy Twoje znamiona nie zmieniają się lub czy nie pojawiły się nowe</a:t>
            </a:r>
          </a:p>
          <a:p>
            <a:r>
              <a:rPr lang="pl-PL" sz="1400" dirty="0"/>
              <a:t> </a:t>
            </a:r>
            <a:r>
              <a:rPr lang="pl-PL" sz="1400" dirty="0" smtClean="0"/>
              <a:t>Jeśli </a:t>
            </a:r>
            <a:r>
              <a:rPr lang="pl-PL" sz="1400" dirty="0"/>
              <a:t>zauważysz, że coś podejrzanego dzieje się z Twoim znamieniem, </a:t>
            </a:r>
            <a:r>
              <a:rPr lang="pl-PL" sz="1400" b="1" dirty="0"/>
              <a:t>udaj się do dermatologa</a:t>
            </a:r>
            <a:r>
              <a:rPr lang="pl-PL" sz="1400" dirty="0"/>
              <a:t> </a:t>
            </a:r>
            <a:r>
              <a:rPr lang="pl-PL" sz="1400" b="1" dirty="0"/>
              <a:t>lub </a:t>
            </a:r>
            <a:r>
              <a:rPr lang="pl-PL" sz="1400" b="1" dirty="0" smtClean="0"/>
              <a:t>chirurga-onkologa</a:t>
            </a:r>
            <a:r>
              <a:rPr lang="pl-PL" sz="1400" dirty="0"/>
              <a:t> </a:t>
            </a:r>
          </a:p>
          <a:p>
            <a:r>
              <a:rPr lang="pl-PL" sz="1400" dirty="0"/>
              <a:t>Przynajmniej raz na rok </a:t>
            </a:r>
            <a:r>
              <a:rPr lang="pl-PL" sz="1400" b="1" dirty="0"/>
              <a:t>odwiedzaj </a:t>
            </a:r>
            <a:r>
              <a:rPr lang="pl-PL" sz="1400" b="1" dirty="0" smtClean="0"/>
              <a:t>dermatologa</a:t>
            </a:r>
            <a:r>
              <a:rPr lang="pl-PL" sz="1400" dirty="0" smtClean="0"/>
              <a:t> </a:t>
            </a:r>
            <a:r>
              <a:rPr lang="pl-PL" sz="1400" b="1" dirty="0" smtClean="0"/>
              <a:t>lub chirurga-onkologa</a:t>
            </a:r>
            <a:r>
              <a:rPr lang="pl-PL" sz="1400" dirty="0" smtClean="0"/>
              <a:t>, aby </a:t>
            </a:r>
            <a:r>
              <a:rPr lang="pl-PL" sz="1400" dirty="0"/>
              <a:t>sprawdził czy wszystko w porządku</a:t>
            </a:r>
          </a:p>
          <a:p>
            <a:pPr marL="0" indent="0">
              <a:buNone/>
            </a:pP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21088"/>
            <a:ext cx="2446585" cy="180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067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Chcesz wiedzieć więcej?</a:t>
            </a:r>
            <a:endParaRPr lang="pl-PL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400" dirty="0" smtClean="0"/>
              <a:t>Na stronie Akademii Czerniaka znajdziecie:</a:t>
            </a:r>
          </a:p>
          <a:p>
            <a:r>
              <a:rPr lang="pl-PL" sz="1400" dirty="0" smtClean="0"/>
              <a:t> </a:t>
            </a:r>
            <a:r>
              <a:rPr lang="pl-PL" sz="1400" b="1" dirty="0" smtClean="0"/>
              <a:t>Sondę </a:t>
            </a:r>
            <a:r>
              <a:rPr lang="pl-PL" sz="1400" dirty="0" smtClean="0"/>
              <a:t>ukazującą stan wiedzy Polaków nt. czerniaka </a:t>
            </a:r>
          </a:p>
          <a:p>
            <a:r>
              <a:rPr lang="pl-PL" sz="1400" b="1" dirty="0" smtClean="0"/>
              <a:t>Ulotkę </a:t>
            </a:r>
            <a:r>
              <a:rPr lang="pl-PL" sz="1400" dirty="0" smtClean="0"/>
              <a:t>z najważniejszymi informacjami o czerniaku </a:t>
            </a:r>
          </a:p>
          <a:p>
            <a:r>
              <a:rPr lang="pl-PL" sz="1400" b="1" dirty="0" smtClean="0"/>
              <a:t>Film </a:t>
            </a:r>
            <a:r>
              <a:rPr lang="pl-PL" sz="1400" dirty="0" smtClean="0"/>
              <a:t>na temat samobadania skóry </a:t>
            </a:r>
          </a:p>
          <a:p>
            <a:r>
              <a:rPr lang="pl-PL" sz="1400" dirty="0" smtClean="0"/>
              <a:t>...i wiele innych materiałów o czerniaku</a:t>
            </a:r>
          </a:p>
          <a:p>
            <a:pPr marL="0" indent="0">
              <a:buNone/>
            </a:pPr>
            <a:r>
              <a:rPr lang="pl-PL" sz="1400" dirty="0" smtClean="0"/>
              <a:t>A zdobytą wiedzę będziecie mogli sprawdzić w </a:t>
            </a:r>
            <a:r>
              <a:rPr lang="pl-PL" sz="1400" b="1" dirty="0" smtClean="0"/>
              <a:t>quizie</a:t>
            </a:r>
            <a:r>
              <a:rPr lang="pl-PL" sz="1400" dirty="0" smtClean="0"/>
              <a:t> </a:t>
            </a:r>
            <a:r>
              <a:rPr lang="pl-PL" sz="1400" b="1" dirty="0" smtClean="0"/>
              <a:t>„Znamię!” Znam je?”</a:t>
            </a:r>
            <a:endParaRPr lang="pl-PL" sz="1400" dirty="0" smtClean="0"/>
          </a:p>
          <a:p>
            <a:pPr marL="0" indent="0">
              <a:buNone/>
            </a:pPr>
            <a:endParaRPr lang="pl-PL" sz="1400" dirty="0" smtClean="0"/>
          </a:p>
          <a:p>
            <a:pPr marL="0" indent="0">
              <a:buNone/>
            </a:pPr>
            <a:r>
              <a:rPr lang="pl-PL" sz="1400" dirty="0" smtClean="0"/>
              <a:t>Więcej informacji na stronie </a:t>
            </a:r>
            <a:r>
              <a:rPr lang="pl-PL" sz="1400" u="sng" dirty="0" smtClean="0">
                <a:hlinkClick r:id="rId2"/>
              </a:rPr>
              <a:t>www.AkademiaCzerniaka.pl </a:t>
            </a:r>
            <a:r>
              <a:rPr lang="pl-PL" sz="1400" dirty="0" smtClean="0"/>
              <a:t>oraz na fanpage-u kampanii „Znamię. Znam je” </a:t>
            </a:r>
            <a:r>
              <a:rPr lang="pl-PL" sz="1400" u="sng" dirty="0" smtClean="0">
                <a:hlinkClick r:id="rId3"/>
              </a:rPr>
              <a:t>www.facebook.com/znamieznamje</a:t>
            </a:r>
            <a:endParaRPr lang="pl-PL" sz="1400" dirty="0" smtClean="0"/>
          </a:p>
          <a:p>
            <a:pPr marL="0" indent="0">
              <a:buNone/>
            </a:pPr>
            <a:endParaRPr lang="pl-PL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199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 daj się czerniakowi!</a:t>
            </a:r>
            <a:endParaRPr lang="pl-PL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00808"/>
            <a:ext cx="496855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984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 to jest czerniak?</a:t>
            </a:r>
            <a:endParaRPr lang="pl-PL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Czerniak jest nowotworem złośliwym skóry. Wywodzi się z </a:t>
            </a:r>
            <a:r>
              <a:rPr lang="pl-PL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melanocytów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komórek pigmentowych wytwarzających barwnik zwany melaniną, który sprawia, że skóra ciemnieje w kontakcie z promieniowaniem ultrafioletowych. Czerniaki najczęściej pojawiają się na skórze, ale także w obrębie ust, nosa oraz gałki ocznej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96952"/>
            <a:ext cx="453650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92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Czerniak…</a:t>
            </a:r>
            <a:endParaRPr lang="pl-PL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Czerniak charakteryzuje się bardzo agresywnym wzrostem oraz wczesnymi i licznymi przerzutami, które są trudne w leczeniu farmakologicznym.</a:t>
            </a:r>
          </a:p>
          <a:p>
            <a:pPr marL="0" indent="0">
              <a:buNone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oznacza, że czerniak szybko przechodzi z choroby miejscowej (rozwijającej się w jednym miejscu na skórze) w postać rozsianą tzw. uogólnioną.</a:t>
            </a:r>
          </a:p>
          <a:p>
            <a:pPr marL="0" indent="0">
              <a:buNone/>
            </a:pP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Czerniak 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tylko rozrasta się na powierzchni skóry, ale co groźniejsze wrasta w głąb skóry i gdy przejdzie barierę skóry (ma wtedy ok. 1 mm głębokości), dostaje się do naczyń krwionośnych, a następnie za ich pomocą przedostaje się do całego organizmu. Czasem wystarczą 3 miesiące, aby czerniak zaatakował cały organizm.</a:t>
            </a:r>
          </a:p>
          <a:p>
            <a:pPr marL="0" indent="0">
              <a:buNone/>
            </a:pP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Jednak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usunięcie czerniaka miejscowego, kiedy choroba nie jest jeszcze </a:t>
            </a:r>
            <a:r>
              <a:rPr lang="pl-PL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zaawansowan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pozwala na wyleczenie nawet 80% chorych. Dlatego tak ważne jest szybkie i prawidłowe rozpoznanie tego nowotworu. Czerniak jest nowotworem, który łatwo dostrzec, gdyż rozwija się na skórze, a nie wewnątrz organizmu.</a:t>
            </a:r>
          </a:p>
          <a:p>
            <a:pPr marL="0" indent="0">
              <a:buNone/>
            </a:pP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Czerniak 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może pojawić się w kilku miejscach na ciele. Jedno ognisko choroby nie wyklucza pojawiania się kilku innych nawet jeśli czerniak nie jest rozsiany.</a:t>
            </a:r>
          </a:p>
          <a:p>
            <a:pPr marL="0" indent="0">
              <a:buNone/>
            </a:pP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Czerniak 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najczęściej nowa zmiana na skórze. Jednak cześć zwykłych znamion może „</a:t>
            </a:r>
            <a:r>
              <a:rPr lang="pl-PL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zrakowieć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czyli zamienić się w czerniaka.</a:t>
            </a:r>
          </a:p>
          <a:p>
            <a:pPr marL="0" indent="0">
              <a:buNone/>
            </a:pP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572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Występowanie czerniaka w Polsce</a:t>
            </a:r>
            <a:endParaRPr lang="pl-PL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l-PL" sz="1400" dirty="0"/>
              <a:t>W Polsce co roku odnotowuje się około 50 000 przypadków nowych </a:t>
            </a:r>
            <a:r>
              <a:rPr lang="pl-PL" sz="1400" dirty="0" err="1"/>
              <a:t>zachorowań</a:t>
            </a:r>
            <a:r>
              <a:rPr lang="pl-PL" sz="1400" dirty="0"/>
              <a:t> na nowotwory skóry, w tym 3000 </a:t>
            </a:r>
            <a:r>
              <a:rPr lang="pl-PL" sz="1400" dirty="0" err="1"/>
              <a:t>zachorowań</a:t>
            </a:r>
            <a:r>
              <a:rPr lang="pl-PL" sz="1400" dirty="0"/>
              <a:t> na czerniaki</a:t>
            </a:r>
            <a:r>
              <a:rPr lang="pl-PL" sz="1400" dirty="0" smtClean="0"/>
              <a:t>.</a:t>
            </a:r>
            <a:r>
              <a:rPr lang="pl-PL" sz="1400" dirty="0"/>
              <a:t> </a:t>
            </a:r>
          </a:p>
          <a:p>
            <a:pPr lvl="0"/>
            <a:r>
              <a:rPr lang="pl-PL" sz="1400" dirty="0"/>
              <a:t>Czerniak jest najbardziej agresywnym nowotworem skóry i jednym z najbardziej agresywnych nowotworów w ogóle</a:t>
            </a:r>
            <a:r>
              <a:rPr lang="pl-PL" sz="1400" dirty="0" smtClean="0"/>
              <a:t>.</a:t>
            </a:r>
            <a:r>
              <a:rPr lang="pl-PL" sz="1400" dirty="0"/>
              <a:t> </a:t>
            </a:r>
          </a:p>
          <a:p>
            <a:pPr lvl="0"/>
            <a:r>
              <a:rPr lang="pl-PL" sz="1400" dirty="0"/>
              <a:t>Czerniak stanowi tylko 6% wszystkich nowotworów skóry, ale aż 80% chorych na czerniaki umiera z powodu choroby</a:t>
            </a:r>
            <a:r>
              <a:rPr lang="pl-PL" sz="1400" dirty="0" smtClean="0"/>
              <a:t>.</a:t>
            </a:r>
            <a:r>
              <a:rPr lang="pl-PL" sz="1400" dirty="0"/>
              <a:t> </a:t>
            </a:r>
          </a:p>
          <a:p>
            <a:pPr lvl="0"/>
            <a:r>
              <a:rPr lang="pl-PL" sz="1400" dirty="0"/>
              <a:t>Średni czas przeżycia od momentu diagnozy to 6-8 miesięcy</a:t>
            </a:r>
            <a:r>
              <a:rPr lang="pl-PL" sz="1400" dirty="0" smtClean="0"/>
              <a:t>.</a:t>
            </a:r>
            <a:r>
              <a:rPr lang="pl-PL" sz="1400" dirty="0"/>
              <a:t> </a:t>
            </a:r>
          </a:p>
          <a:p>
            <a:pPr lvl="0"/>
            <a:r>
              <a:rPr lang="pl-PL" sz="1400" dirty="0"/>
              <a:t>Liczba </a:t>
            </a:r>
            <a:r>
              <a:rPr lang="pl-PL" sz="1400" dirty="0" err="1"/>
              <a:t>zachorowań</a:t>
            </a:r>
            <a:r>
              <a:rPr lang="pl-PL" sz="1400" dirty="0"/>
              <a:t> na czerniaka w Polsce podwaja się co 10 lat</a:t>
            </a:r>
            <a:r>
              <a:rPr lang="pl-PL" sz="1400" dirty="0" smtClean="0"/>
              <a:t>.</a:t>
            </a:r>
            <a:r>
              <a:rPr lang="pl-PL" sz="1400" dirty="0"/>
              <a:t> </a:t>
            </a:r>
          </a:p>
          <a:p>
            <a:pPr lvl="0"/>
            <a:r>
              <a:rPr lang="pl-PL" sz="1400" dirty="0"/>
              <a:t>Najczęściej na czerniaki chorują mężczyźni w wieku ok. 50 lat – jest to wynik wieloletniej niewłaściwej ekspozycje na słońce</a:t>
            </a:r>
            <a:r>
              <a:rPr lang="pl-PL" sz="1400" dirty="0" smtClean="0"/>
              <a:t>.</a:t>
            </a:r>
            <a:r>
              <a:rPr lang="pl-PL" sz="1400" dirty="0"/>
              <a:t> </a:t>
            </a:r>
          </a:p>
          <a:p>
            <a:pPr lvl="0"/>
            <a:r>
              <a:rPr lang="pl-PL" sz="1400" dirty="0"/>
              <a:t>Czerniak jest jednym z najczęstszych nowotworów występujących wśród nastolatków, którzy często korzystają z solarium, nie stosują filtrów słonecznych i przebywają na słońcu w godzinach najwyższego promieniowania.</a:t>
            </a:r>
          </a:p>
          <a:p>
            <a:pPr marL="0" indent="0">
              <a:buNone/>
            </a:pP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241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Autofit/>
          </a:bodyPr>
          <a:lstStyle/>
          <a:p>
            <a:r>
              <a:rPr lang="pl-P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Kto </a:t>
            </a:r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 w grupie ryzyka zachorowania na czerniaka?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400" dirty="0"/>
              <a:t>Około 25% Polaków ma jasną lub bardzo jasną karnację, która łatwo ulega poparzeniom słonecznym – to osoby, które właściwie w ogóle nie powinny korzystać z kąpieli słonecznych</a:t>
            </a:r>
            <a:r>
              <a:rPr lang="pl-PL" sz="1400" dirty="0" smtClean="0"/>
              <a:t>.</a:t>
            </a:r>
            <a:r>
              <a:rPr lang="pl-PL" sz="1400" dirty="0"/>
              <a:t> </a:t>
            </a:r>
          </a:p>
          <a:p>
            <a:pPr marL="0" indent="0">
              <a:buNone/>
            </a:pPr>
            <a:r>
              <a:rPr lang="pl-PL" sz="1400" dirty="0"/>
              <a:t>Dodatkowo ok. 40% Polaków ma jasną karnację, która, mimo iż jest bardziej odporna na promieniowanie słoneczne, nadal jest fenotypem skóry, który mieści nasz naród w grupie o wysokim stopniu ryzyka zachorowania na czerniaka</a:t>
            </a:r>
            <a:r>
              <a:rPr lang="pl-PL" sz="1400" i="1" dirty="0" smtClean="0"/>
              <a:t>.</a:t>
            </a:r>
            <a:r>
              <a:rPr lang="pl-PL" sz="1400" dirty="0"/>
              <a:t> </a:t>
            </a:r>
          </a:p>
          <a:p>
            <a:pPr marL="0" indent="0">
              <a:buNone/>
            </a:pPr>
            <a:r>
              <a:rPr lang="pl-PL" sz="1400" dirty="0"/>
              <a:t>Osoby najbardziej narażone na rozwój czerniaka to osoby</a:t>
            </a:r>
            <a:r>
              <a:rPr lang="pl-PL" sz="1400" dirty="0" smtClean="0"/>
              <a:t>:</a:t>
            </a:r>
            <a:r>
              <a:rPr lang="pl-PL" sz="1400" dirty="0"/>
              <a:t> </a:t>
            </a:r>
          </a:p>
          <a:p>
            <a:pPr lvl="0"/>
            <a:r>
              <a:rPr lang="pl-PL" sz="1400" dirty="0"/>
              <a:t>o</a:t>
            </a:r>
            <a:r>
              <a:rPr lang="pl-PL" sz="1400" dirty="0" smtClean="0"/>
              <a:t> jasnych </a:t>
            </a:r>
            <a:r>
              <a:rPr lang="pl-PL" sz="1400" dirty="0"/>
              <a:t>i rudych włosach</a:t>
            </a:r>
            <a:r>
              <a:rPr lang="pl-PL" sz="1400" dirty="0" smtClean="0"/>
              <a:t>,</a:t>
            </a:r>
            <a:r>
              <a:rPr lang="pl-PL" sz="1400" dirty="0"/>
              <a:t> </a:t>
            </a:r>
          </a:p>
          <a:p>
            <a:pPr lvl="0"/>
            <a:r>
              <a:rPr lang="pl-PL" sz="1400" dirty="0"/>
              <a:t>o</a:t>
            </a:r>
            <a:r>
              <a:rPr lang="pl-PL" sz="1400" dirty="0" smtClean="0"/>
              <a:t> jasnych </a:t>
            </a:r>
            <a:r>
              <a:rPr lang="pl-PL" sz="1400" dirty="0"/>
              <a:t>oczach</a:t>
            </a:r>
            <a:r>
              <a:rPr lang="pl-PL" sz="1400" dirty="0" smtClean="0"/>
              <a:t>,</a:t>
            </a:r>
            <a:r>
              <a:rPr lang="pl-PL" sz="1400" dirty="0"/>
              <a:t> </a:t>
            </a:r>
          </a:p>
          <a:p>
            <a:pPr lvl="0"/>
            <a:r>
              <a:rPr lang="pl-PL" sz="1400" dirty="0"/>
              <a:t>o</a:t>
            </a:r>
            <a:r>
              <a:rPr lang="pl-PL" sz="1400" dirty="0" smtClean="0"/>
              <a:t> jasnej </a:t>
            </a:r>
            <a:r>
              <a:rPr lang="pl-PL" sz="1400" dirty="0"/>
              <a:t>lub bardzo jasnej cerze</a:t>
            </a:r>
            <a:r>
              <a:rPr lang="pl-PL" sz="1400" dirty="0" smtClean="0"/>
              <a:t>,</a:t>
            </a:r>
            <a:r>
              <a:rPr lang="pl-PL" sz="1400" dirty="0"/>
              <a:t> </a:t>
            </a:r>
          </a:p>
          <a:p>
            <a:pPr lvl="0"/>
            <a:r>
              <a:rPr lang="pl-PL" sz="1400" dirty="0"/>
              <a:t>z piegami i/lub znamionami</a:t>
            </a:r>
            <a:r>
              <a:rPr lang="pl-PL" sz="1400" dirty="0" smtClean="0"/>
              <a:t>,</a:t>
            </a:r>
            <a:r>
              <a:rPr lang="pl-PL" sz="1400" dirty="0"/>
              <a:t> </a:t>
            </a:r>
          </a:p>
          <a:p>
            <a:pPr lvl="0"/>
            <a:r>
              <a:rPr lang="pl-PL" sz="1400" dirty="0"/>
              <a:t>które łatwo ulegają poparzeniom słonecznym</a:t>
            </a:r>
            <a:r>
              <a:rPr lang="pl-PL" sz="1400" dirty="0" smtClean="0"/>
              <a:t>,</a:t>
            </a:r>
            <a:r>
              <a:rPr lang="pl-PL" sz="1400" dirty="0"/>
              <a:t> </a:t>
            </a:r>
          </a:p>
          <a:p>
            <a:pPr lvl="0"/>
            <a:r>
              <a:rPr lang="pl-PL" sz="1400" dirty="0"/>
              <a:t>słabo tolerują słońce</a:t>
            </a:r>
            <a:r>
              <a:rPr lang="pl-PL" sz="1400" dirty="0" smtClean="0"/>
              <a:t>,</a:t>
            </a:r>
            <a:r>
              <a:rPr lang="pl-PL" sz="1400" dirty="0"/>
              <a:t> </a:t>
            </a:r>
          </a:p>
          <a:p>
            <a:pPr lvl="0"/>
            <a:r>
              <a:rPr lang="pl-PL" sz="1400" dirty="0"/>
              <a:t>opalają się z dużym trudem lub w </a:t>
            </a:r>
            <a:r>
              <a:rPr lang="pl-PL" sz="1400" dirty="0" smtClean="0"/>
              <a:t>ogóle</a:t>
            </a:r>
            <a:endParaRPr lang="pl-PL" sz="1400" dirty="0"/>
          </a:p>
          <a:p>
            <a:pPr lvl="0"/>
            <a:r>
              <a:rPr lang="pl-PL" sz="1400" dirty="0"/>
              <a:t>u których w rodzinie występował czerniak</a:t>
            </a:r>
            <a:r>
              <a:rPr lang="pl-PL" sz="1400" dirty="0" smtClean="0"/>
              <a:t>.</a:t>
            </a:r>
            <a:endParaRPr lang="pl-PL" sz="1400" dirty="0"/>
          </a:p>
          <a:p>
            <a:pPr marL="0" indent="0">
              <a:buNone/>
            </a:pPr>
            <a:r>
              <a:rPr lang="pl-PL" sz="1400" dirty="0"/>
              <a:t>Osoby te bezwzględnie powinny unikać słońca oraz całkowicie zrezygnować z solarium</a:t>
            </a:r>
            <a:r>
              <a:rPr lang="pl-PL" sz="1400" dirty="0" smtClean="0"/>
              <a:t>.</a:t>
            </a:r>
            <a:r>
              <a:rPr lang="pl-PL" sz="1400" dirty="0"/>
              <a:t> </a:t>
            </a:r>
          </a:p>
          <a:p>
            <a:pPr marL="0" indent="0">
              <a:buNone/>
            </a:pPr>
            <a:r>
              <a:rPr lang="pl-PL" sz="1400" dirty="0"/>
              <a:t>Grupą szczególnie narażoną na poparzenia słoneczne są dzieci. Ich skóra nie jest jeszcze dojrzała i nie potrafi obronić się przed silnym promieniowaniem słonecznym. Poparzenia słoneczne wśród dzieci, które niestety nie są rzadkie, podnoszą dwukrotnie ryzyko zachorowania na czerniaka w przyszłości.</a:t>
            </a:r>
          </a:p>
          <a:p>
            <a:pPr marL="0" indent="0">
              <a:buNone/>
            </a:pP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448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 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wygląda czerniak, czyli ABCDE Czerniaka?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Badanie opinii publicznej TNS OBOP zrealizowane przez Akademię Czerniaka w 2013 roku wskazują, że aż 30% Polaków, którym pokazano zdjęcie czerniaka – nie rozpoznałoby nowotworu i nie udałoby się do lekarza, aby zbadać znamię.</a:t>
            </a:r>
          </a:p>
          <a:p>
            <a:pPr marL="0" indent="0">
              <a:buNone/>
            </a:pP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Dlatego warto znać cechy czerniaka określane za pomocą kryteriów ABCDE:</a:t>
            </a:r>
          </a:p>
          <a:p>
            <a:pPr lvl="0"/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- asymetria 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np. znamię „wylewające” się na jedną stronę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- brzegi 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poszarpane, nierównomierne, posiadające zgrubienia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- czerwony 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lub czarny i niejednolity 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kolor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- duży 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rozmiar, wielkość zmiany powyżej 0,5 cm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- ewolucja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czyli 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postępujące 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zmiany </a:t>
            </a:r>
            <a:endPara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zachodzące 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znamieniu</a:t>
            </a:r>
          </a:p>
          <a:p>
            <a:pPr marL="0" indent="0">
              <a:buNone/>
            </a:pP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132856"/>
            <a:ext cx="489654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429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Lekarz – ale jaki?</a:t>
            </a:r>
            <a:endParaRPr lang="pl-PL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400" dirty="0"/>
              <a:t>Wszystkie znamiona, </a:t>
            </a:r>
            <a:r>
              <a:rPr lang="pl-PL" sz="1400" dirty="0" err="1"/>
              <a:t>narośla</a:t>
            </a:r>
            <a:r>
              <a:rPr lang="pl-PL" sz="1400" dirty="0"/>
              <a:t>, pieprzyki, które mają te cechy powinny zostać zbadane przez lekarza dermatologa lub chirurga - onkologa i w razie jakichkolwiek wątpliwości wycięte. Swędzenie, krwawienie i pękanie znamienia, jest sygnałem alarmowym do natychmiastowej konsultacji.</a:t>
            </a:r>
          </a:p>
          <a:p>
            <a:pPr marL="0" indent="0">
              <a:buNone/>
            </a:pP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42732"/>
            <a:ext cx="489654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687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Wczesne wykrycie ratuje życie</a:t>
            </a:r>
            <a:endParaRPr lang="pl-PL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pl-PL" sz="1400" dirty="0"/>
              <a:t>Usunięcie </a:t>
            </a:r>
            <a:r>
              <a:rPr lang="pl-PL" sz="1400" b="1" dirty="0"/>
              <a:t>czerniaka miejscowego</a:t>
            </a:r>
            <a:r>
              <a:rPr lang="pl-PL" sz="1400" dirty="0"/>
              <a:t>, kiedy choroba nie jest jeszcze zaawansowana pozwala na </a:t>
            </a:r>
            <a:r>
              <a:rPr lang="pl-PL" sz="1400" b="1" dirty="0"/>
              <a:t>wyleczenie nawet 90%</a:t>
            </a:r>
            <a:r>
              <a:rPr lang="pl-PL" sz="1400" dirty="0"/>
              <a:t> </a:t>
            </a:r>
            <a:r>
              <a:rPr lang="pl-PL" sz="1400" b="1" dirty="0" smtClean="0"/>
              <a:t>chorych</a:t>
            </a:r>
            <a:endParaRPr lang="pl-PL" sz="1400" dirty="0"/>
          </a:p>
          <a:p>
            <a:r>
              <a:rPr lang="pl-PL" sz="1400" dirty="0"/>
              <a:t>Dlatego ważne jest </a:t>
            </a:r>
            <a:r>
              <a:rPr lang="pl-PL" sz="1400" b="1" dirty="0"/>
              <a:t>szybkie i prawidłowe rozpoznanie</a:t>
            </a:r>
            <a:r>
              <a:rPr lang="pl-PL" sz="1400" dirty="0"/>
              <a:t> Czerniaka łatwo zauważyć - rozwija się na skórze, a nie wewnątrz </a:t>
            </a:r>
            <a:r>
              <a:rPr lang="pl-PL" sz="1400" dirty="0" smtClean="0"/>
              <a:t>organizmu</a:t>
            </a:r>
            <a:r>
              <a:rPr lang="pl-PL" sz="1400" dirty="0"/>
              <a:t> </a:t>
            </a:r>
          </a:p>
          <a:p>
            <a:r>
              <a:rPr lang="pl-PL" sz="1400" dirty="0"/>
              <a:t>Czerniaki mogą pojawić się także </a:t>
            </a:r>
            <a:r>
              <a:rPr lang="pl-PL" sz="1400" b="1" dirty="0"/>
              <a:t>w obrębie ust, nosa</a:t>
            </a:r>
            <a:r>
              <a:rPr lang="pl-PL" sz="1400" dirty="0"/>
              <a:t> </a:t>
            </a:r>
            <a:r>
              <a:rPr lang="pl-PL" sz="1400" b="1" dirty="0"/>
              <a:t>i gałki </a:t>
            </a:r>
            <a:r>
              <a:rPr lang="pl-PL" sz="1400" b="1" dirty="0" smtClean="0"/>
              <a:t>ocznej</a:t>
            </a:r>
            <a:r>
              <a:rPr lang="pl-PL" sz="1400" dirty="0"/>
              <a:t> </a:t>
            </a:r>
          </a:p>
          <a:p>
            <a:r>
              <a:rPr lang="pl-PL" sz="1400" dirty="0"/>
              <a:t>Czerniak może pojawić się w </a:t>
            </a:r>
            <a:r>
              <a:rPr lang="pl-PL" sz="1400" b="1" dirty="0"/>
              <a:t>kilku miejscach na ciele</a:t>
            </a:r>
            <a:r>
              <a:rPr lang="pl-PL" sz="1400" dirty="0"/>
              <a:t>. </a:t>
            </a:r>
            <a:r>
              <a:rPr lang="pl-PL" sz="1400" dirty="0" smtClean="0"/>
              <a:t>Jedno</a:t>
            </a:r>
            <a:r>
              <a:rPr lang="pl-PL" sz="1400" dirty="0"/>
              <a:t> </a:t>
            </a:r>
          </a:p>
          <a:p>
            <a:r>
              <a:rPr lang="pl-PL" sz="1400" dirty="0"/>
              <a:t>ognisko choroby </a:t>
            </a:r>
            <a:r>
              <a:rPr lang="pl-PL" sz="1400" b="1" dirty="0"/>
              <a:t>nie wyklucza pojawiania </a:t>
            </a:r>
            <a:r>
              <a:rPr lang="pl-PL" sz="1400" b="1" dirty="0" smtClean="0"/>
              <a:t>się</a:t>
            </a:r>
            <a:r>
              <a:rPr lang="pl-PL" sz="1400" dirty="0"/>
              <a:t> </a:t>
            </a:r>
          </a:p>
          <a:p>
            <a:r>
              <a:rPr lang="pl-PL" sz="1400" b="1" dirty="0"/>
              <a:t>kilku </a:t>
            </a:r>
            <a:r>
              <a:rPr lang="pl-PL" sz="1400" b="1" dirty="0" smtClean="0"/>
              <a:t>innych</a:t>
            </a:r>
            <a:endParaRPr lang="pl-PL" sz="1400" dirty="0"/>
          </a:p>
          <a:p>
            <a:r>
              <a:rPr lang="pl-PL" sz="1400" dirty="0"/>
              <a:t>Czerniak to najczęściej </a:t>
            </a:r>
            <a:r>
              <a:rPr lang="pl-PL" sz="1400" b="1" dirty="0"/>
              <a:t>nowa zmiana na skórze</a:t>
            </a:r>
            <a:r>
              <a:rPr lang="pl-PL" sz="1400" dirty="0"/>
              <a:t>. Jednak </a:t>
            </a:r>
            <a:r>
              <a:rPr lang="pl-PL" sz="1400" b="1" dirty="0"/>
              <a:t>cześć zwykłych znamion może zamienić się</a:t>
            </a:r>
            <a:r>
              <a:rPr lang="pl-PL" sz="1400" dirty="0"/>
              <a:t> </a:t>
            </a:r>
            <a:r>
              <a:rPr lang="pl-PL" sz="1400" b="1" dirty="0"/>
              <a:t>w czerniaka</a:t>
            </a:r>
            <a:endParaRPr lang="pl-PL" sz="1400" dirty="0"/>
          </a:p>
          <a:p>
            <a:pPr marL="0" indent="0">
              <a:buNone/>
            </a:pP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77072"/>
            <a:ext cx="3384376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950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Sprawdź</a:t>
            </a:r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czy rozpoznasz czerniaka ?</a:t>
            </a:r>
            <a:b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Warto sprawdzić swoją wiedzę oraz czujność przechodząc przez krótki internetowy quiz „Znamię! Znam je?”. Gra przedstawia sześć różnych znamion – rolą gracza jest sprawdzić, czy prawidłowo odróżnia czerniaka od niegroźnych zmian skórnych.</a:t>
            </a:r>
          </a:p>
          <a:p>
            <a:pPr marL="0" indent="0">
              <a:buNone/>
            </a:pPr>
            <a:endParaRPr lang="pl-PL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 dostępna jest na stronie www Akademii Czerniaka:</a:t>
            </a:r>
          </a:p>
          <a:p>
            <a:pPr marL="0" indent="0">
              <a:buNone/>
            </a:pPr>
            <a:endParaRPr lang="pl-PL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http://www.akademiaczerniaka.pl/kampania-znamie-znam-je/gra-interaktywna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marL="0" indent="0">
              <a:buNone/>
            </a:pP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29000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46436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596</Words>
  <Application>Microsoft Office PowerPoint</Application>
  <PresentationFormat>Pokaz na ekranie (4:3)</PresentationFormat>
  <Paragraphs>98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Prezentacja programu PowerPoint</vt:lpstr>
      <vt:lpstr>Co to jest czerniak?</vt:lpstr>
      <vt:lpstr>Czerniak…</vt:lpstr>
      <vt:lpstr>Występowanie czerniaka w Polsce</vt:lpstr>
      <vt:lpstr> Kto jest w grupie ryzyka zachorowania na czerniaka? </vt:lpstr>
      <vt:lpstr> Jak wygląda czerniak, czyli ABCDE Czerniaka? </vt:lpstr>
      <vt:lpstr>Lekarz – ale jaki?</vt:lpstr>
      <vt:lpstr>Wczesne wykrycie ratuje życie</vt:lpstr>
      <vt:lpstr> Sprawdź, czy rozpoznasz czerniaka ? </vt:lpstr>
      <vt:lpstr>Objawy i rokowania czerniaka</vt:lpstr>
      <vt:lpstr>Miejsca, w których występuje czerniak</vt:lpstr>
      <vt:lpstr>Samobadanie skóry – pierwszy krok w zmianie zachowań</vt:lpstr>
      <vt:lpstr> Złote zasady ochrony przed czerniakiem:   </vt:lpstr>
      <vt:lpstr>Chcesz wiedzieć więcej?</vt:lpstr>
      <vt:lpstr>Nie daj się czerniakowi!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Andrzej</dc:creator>
  <cp:lastModifiedBy>Andrzej</cp:lastModifiedBy>
  <cp:revision>12</cp:revision>
  <dcterms:created xsi:type="dcterms:W3CDTF">2020-05-13T17:29:58Z</dcterms:created>
  <dcterms:modified xsi:type="dcterms:W3CDTF">2020-05-13T19:28:04Z</dcterms:modified>
</cp:coreProperties>
</file>